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2CA48-E8C2-4805-837B-50F638C9F5C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AC35F-5B18-481F-A971-A3A8FA359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33388" y="1244600"/>
            <a:ext cx="5978525" cy="3363913"/>
          </a:xfrm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E2C2D89-7D21-481D-BE9A-41BAC16C2A9A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02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9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36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9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2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3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59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0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3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4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94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D627-991F-4377-8E1B-E9E0E1EADBA9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1182F-1A75-4802-9BB2-980E5486B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41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00" descr="C:\Users\prod108\Desktop\Photo April-2016 to June-2016\20160804_1529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24" t="4630" r="9143" b="24384"/>
          <a:stretch>
            <a:fillRect/>
          </a:stretch>
        </p:blipFill>
        <p:spPr bwMode="auto">
          <a:xfrm>
            <a:off x="4886962" y="1524002"/>
            <a:ext cx="1567603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9" descr="adv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37" y="195265"/>
            <a:ext cx="99568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971040" y="6477000"/>
            <a:ext cx="82499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4820287" y="838200"/>
            <a:ext cx="54006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98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980" dirty="0">
                <a:latin typeface="Calibri" pitchFamily="34" charset="0"/>
                <a:cs typeface="Arial" charset="0"/>
              </a:rPr>
              <a:t>Lay out Change. </a:t>
            </a: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976969" y="152400"/>
            <a:ext cx="824399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976967" y="152400"/>
            <a:ext cx="135128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328249" y="1524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NO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16</a:t>
            </a:r>
            <a:endParaRPr 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328249" y="3048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980" dirty="0">
                <a:latin typeface="Calibri" pitchFamily="34" charset="0"/>
                <a:cs typeface="Calibri" pitchFamily="34" charset="0"/>
              </a:rPr>
              <a:t> Achiever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3328249" y="457200"/>
            <a:ext cx="184763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MACHINE  SHOP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976967" y="609600"/>
            <a:ext cx="10668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98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 Oil Pump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3043769" y="609600"/>
            <a:ext cx="17765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A312 Body 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5175885" y="152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175885" y="304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5175885" y="4572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820288" y="609600"/>
            <a:ext cx="2912957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:-  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Brother Machine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7733242" y="609600"/>
            <a:ext cx="248771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:-  Machining.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6312323" y="152400"/>
            <a:ext cx="28448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8586682" y="152400"/>
            <a:ext cx="1634278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60" name="WordArt 16"/>
          <p:cNvSpPr>
            <a:spLocks noChangeArrowheads="1" noChangeShapeType="1" noTextEdit="1"/>
          </p:cNvSpPr>
          <p:nvPr/>
        </p:nvSpPr>
        <p:spPr bwMode="auto">
          <a:xfrm>
            <a:off x="8657802" y="228602"/>
            <a:ext cx="1492038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8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 panose="020F0502020204030204" pitchFamily="34" charset="0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659680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6881283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7165766" y="1524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744876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773324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8017722" y="152400"/>
            <a:ext cx="28448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8302202" y="1524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631232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659680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6881283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7165766" y="304800"/>
            <a:ext cx="282999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744876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773324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801772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8302202" y="3048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6312323" y="457200"/>
            <a:ext cx="284480" cy="152400"/>
          </a:xfrm>
          <a:prstGeom prst="rect">
            <a:avLst/>
          </a:prstGeom>
          <a:solidFill>
            <a:srgbClr val="009900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6596803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6881286" y="457200"/>
            <a:ext cx="567479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A,B,C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744876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773324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801772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8302202" y="457200"/>
            <a:ext cx="28448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976969" y="838200"/>
            <a:ext cx="2843319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KAIZEN THEME </a:t>
            </a:r>
            <a:r>
              <a:rPr lang="en-US" altLang="en-US" sz="84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: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To Reduce Manpower.</a:t>
            </a: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979932" y="1238252"/>
            <a:ext cx="2824057" cy="80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Problem / Present Status :-</a:t>
            </a:r>
          </a:p>
          <a:p>
            <a:pPr>
              <a:defRPr/>
            </a:pPr>
            <a:r>
              <a:rPr lang="en-US" altLang="en-US" sz="980" dirty="0">
                <a:latin typeface="Calibri" pitchFamily="34" charset="0"/>
                <a:cs typeface="Arial" charset="0"/>
              </a:rPr>
              <a:t>In Present Lay Out Low Cycle time Product Brt Machine Available in front of High Cycle time Product FRD Machine due to this we required 2 separate operator for Machine. </a:t>
            </a: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1120" dirty="0">
              <a:latin typeface="Calibri" pitchFamily="34" charset="0"/>
              <a:cs typeface="Arial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4815841" y="1143000"/>
            <a:ext cx="3055197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:- </a:t>
            </a:r>
            <a:r>
              <a:rPr lang="en-US" sz="980" dirty="0">
                <a:latin typeface="Calibri" pitchFamily="34" charset="0"/>
                <a:cs typeface="Arial" charset="0"/>
              </a:rPr>
              <a:t>High Cycle time Product Machine Arrange in one Area (Location).</a:t>
            </a: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7875482" y="11430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7875482" y="12954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7875482" y="14478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10289" name="Rectangle 48"/>
          <p:cNvSpPr>
            <a:spLocks noChangeArrowheads="1"/>
          </p:cNvSpPr>
          <p:nvPr/>
        </p:nvSpPr>
        <p:spPr bwMode="auto">
          <a:xfrm>
            <a:off x="9084522" y="11430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840">
                <a:solidFill>
                  <a:srgbClr val="000000"/>
                </a:solidFill>
                <a:latin typeface="Calibri" panose="020F0502020204030204" pitchFamily="34" charset="0"/>
              </a:rPr>
              <a:t>2operator for 2machine</a:t>
            </a: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9084522" y="1295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9084522" y="14478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10.05.2016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9084522" y="17526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15.05.2016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7875482" y="1905000"/>
            <a:ext cx="2345478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</a:t>
            </a:r>
          </a:p>
          <a:p>
            <a:pPr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Umesh Pimple,  Dilip Phapale , Sachin C.</a:t>
            </a:r>
            <a:br>
              <a:rPr lang="en-US" altLang="en-US" sz="980" b="1" dirty="0">
                <a:latin typeface="Calibri" pitchFamily="34" charset="0"/>
                <a:cs typeface="Calibri" pitchFamily="34" charset="0"/>
              </a:rPr>
            </a:b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7875482" y="2738439"/>
            <a:ext cx="2345478" cy="538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1)Increases productivity man/day</a:t>
            </a:r>
          </a:p>
          <a:p>
            <a:pPr>
              <a:spcBef>
                <a:spcPct val="20000"/>
              </a:spcBef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2)Manpower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Cost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save 1/shift </a:t>
            </a:r>
            <a:endParaRPr lang="en-US" altLang="en-US" sz="98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971042" y="6030915"/>
            <a:ext cx="2843319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 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D. Y. Pawar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981413" y="5791200"/>
            <a:ext cx="285369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980" dirty="0">
                <a:latin typeface="Calibri" pitchFamily="34" charset="0"/>
                <a:cs typeface="Calibri" pitchFamily="34" charset="0"/>
              </a:rPr>
              <a:t>:-  Umesh Pimple</a:t>
            </a:r>
          </a:p>
          <a:p>
            <a:pPr>
              <a:defRPr/>
            </a:pPr>
            <a:endParaRPr lang="en-US" altLang="en-US" sz="98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971042" y="5562600"/>
            <a:ext cx="2843319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 </a:t>
            </a: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15.05.2016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976968" y="3581400"/>
            <a:ext cx="2838873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WHY - WHY ANALYSIS :-</a:t>
            </a: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Why1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980" dirty="0">
                <a:latin typeface="Calibri" pitchFamily="34" charset="0"/>
                <a:cs typeface="Arial" charset="0"/>
              </a:rPr>
              <a:t>S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eparate operator for Separate Machine. </a:t>
            </a:r>
          </a:p>
          <a:p>
            <a:pPr>
              <a:defRPr/>
            </a:pPr>
            <a:endParaRPr lang="en-US" altLang="en-US" sz="98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alt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Why2</a:t>
            </a:r>
            <a:r>
              <a:rPr lang="en-US" sz="980" b="1" dirty="0">
                <a:solidFill>
                  <a:srgbClr val="0000CC"/>
                </a:solidFill>
                <a:latin typeface="Calibri" pitchFamily="34" charset="0"/>
                <a:cs typeface="Arial" charset="0"/>
              </a:rPr>
              <a:t> </a:t>
            </a: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Arial" charset="0"/>
              </a:rPr>
              <a:t>:- </a:t>
            </a:r>
            <a:r>
              <a:rPr lang="en-US" sz="980" dirty="0">
                <a:latin typeface="Calibri" pitchFamily="34" charset="0"/>
                <a:cs typeface="Arial" charset="0"/>
              </a:rPr>
              <a:t>Operator Unable to Run Both Machine</a:t>
            </a:r>
            <a:r>
              <a:rPr lang="en-US" altLang="en-US" sz="980" dirty="0">
                <a:latin typeface="Calibri" pitchFamily="34" charset="0"/>
                <a:cs typeface="Arial" charset="0"/>
              </a:rPr>
              <a:t>. </a:t>
            </a:r>
          </a:p>
          <a:p>
            <a:pPr>
              <a:defRPr/>
            </a:pPr>
            <a:endParaRPr lang="en-US" sz="980" b="1" dirty="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  <a:p>
            <a:pPr>
              <a:defRPr/>
            </a:pPr>
            <a:r>
              <a:rPr lang="en-US" sz="980" b="1" dirty="0">
                <a:solidFill>
                  <a:srgbClr val="0000FF"/>
                </a:solidFill>
                <a:latin typeface="Calibri" pitchFamily="34" charset="0"/>
                <a:cs typeface="Arial" charset="0"/>
              </a:rPr>
              <a:t>Why3 :-  </a:t>
            </a:r>
            <a:r>
              <a:rPr lang="en-US" sz="980" dirty="0">
                <a:latin typeface="Calibri" pitchFamily="34" charset="0"/>
                <a:cs typeface="Arial" charset="0"/>
              </a:rPr>
              <a:t>Low  &amp; High combination cycle time Product machine Arrangement in Lay Out.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4820288" y="3651252"/>
            <a:ext cx="3055197" cy="282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98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1) Manpower Saving  1/Shift.</a:t>
            </a:r>
          </a:p>
          <a:p>
            <a:pPr>
              <a:defRPr/>
            </a:pPr>
            <a:r>
              <a:rPr lang="en-US" altLang="en-US" sz="980" b="1" dirty="0">
                <a:latin typeface="Calibri" pitchFamily="34" charset="0"/>
                <a:cs typeface="Calibri" pitchFamily="34" charset="0"/>
              </a:rPr>
              <a:t>2) Manpower Cost Reduction.</a:t>
            </a:r>
          </a:p>
        </p:txBody>
      </p:sp>
      <p:sp>
        <p:nvSpPr>
          <p:cNvPr id="10300" name="Rectangle 66"/>
          <p:cNvSpPr>
            <a:spLocks noChangeArrowheads="1"/>
          </p:cNvSpPr>
          <p:nvPr/>
        </p:nvSpPr>
        <p:spPr bwMode="auto">
          <a:xfrm>
            <a:off x="7875482" y="5637213"/>
            <a:ext cx="234547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933" b="1">
                <a:solidFill>
                  <a:srgbClr val="0000CC"/>
                </a:solidFill>
                <a:latin typeface="Calibri" panose="020F0502020204030204" pitchFamily="34" charset="0"/>
              </a:rPr>
              <a:t>SCOPE &amp; PLAN FOR HORIZONTAL DEPLOYMENT</a:t>
            </a:r>
          </a:p>
        </p:txBody>
      </p:sp>
      <p:sp>
        <p:nvSpPr>
          <p:cNvPr id="10301" name="Rectangle 72"/>
          <p:cNvSpPr>
            <a:spLocks noChangeArrowheads="1"/>
          </p:cNvSpPr>
          <p:nvPr/>
        </p:nvSpPr>
        <p:spPr bwMode="auto">
          <a:xfrm>
            <a:off x="7875482" y="5865813"/>
            <a:ext cx="21336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SR.</a:t>
            </a:r>
          </a:p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NO.</a:t>
            </a:r>
          </a:p>
        </p:txBody>
      </p:sp>
      <p:sp>
        <p:nvSpPr>
          <p:cNvPr id="10302" name="Rectangle 73"/>
          <p:cNvSpPr>
            <a:spLocks noChangeArrowheads="1"/>
          </p:cNvSpPr>
          <p:nvPr/>
        </p:nvSpPr>
        <p:spPr bwMode="auto">
          <a:xfrm>
            <a:off x="8088842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CELL</a:t>
            </a:r>
          </a:p>
        </p:txBody>
      </p:sp>
      <p:sp>
        <p:nvSpPr>
          <p:cNvPr id="10303" name="Rectangle 74"/>
          <p:cNvSpPr>
            <a:spLocks noChangeArrowheads="1"/>
          </p:cNvSpPr>
          <p:nvPr/>
        </p:nvSpPr>
        <p:spPr bwMode="auto">
          <a:xfrm>
            <a:off x="8515562" y="5865813"/>
            <a:ext cx="49784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TARGET</a:t>
            </a:r>
          </a:p>
        </p:txBody>
      </p:sp>
      <p:sp>
        <p:nvSpPr>
          <p:cNvPr id="10304" name="Rectangle 75"/>
          <p:cNvSpPr>
            <a:spLocks noChangeArrowheads="1"/>
          </p:cNvSpPr>
          <p:nvPr/>
        </p:nvSpPr>
        <p:spPr bwMode="auto">
          <a:xfrm>
            <a:off x="9013402" y="5865813"/>
            <a:ext cx="78083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RESPONSIBILITY</a:t>
            </a:r>
          </a:p>
        </p:txBody>
      </p:sp>
      <p:sp>
        <p:nvSpPr>
          <p:cNvPr id="10305" name="Rectangle 76"/>
          <p:cNvSpPr>
            <a:spLocks noChangeArrowheads="1"/>
          </p:cNvSpPr>
          <p:nvPr/>
        </p:nvSpPr>
        <p:spPr bwMode="auto">
          <a:xfrm>
            <a:off x="9794240" y="5865813"/>
            <a:ext cx="42672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840" b="1">
                <a:solidFill>
                  <a:srgbClr val="000000"/>
                </a:solidFill>
                <a:latin typeface="Calibri" panose="020F0502020204030204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9723120" y="6094413"/>
            <a:ext cx="56896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7875482" y="3276600"/>
            <a:ext cx="234547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971040" y="152400"/>
            <a:ext cx="824992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98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7733242" y="1979615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7733242" y="1905001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7733242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98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1" name="Rectangle 78"/>
          <p:cNvSpPr>
            <a:spLocks noChangeArrowheads="1"/>
          </p:cNvSpPr>
          <p:nvPr/>
        </p:nvSpPr>
        <p:spPr bwMode="auto">
          <a:xfrm>
            <a:off x="8087360" y="6094413"/>
            <a:ext cx="42672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7875482" y="6094413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7875482" y="3581402"/>
            <a:ext cx="2345478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WHAT TO DO:- 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N.A</a:t>
            </a:r>
          </a:p>
          <a:p>
            <a:pPr>
              <a:defRPr/>
            </a:pPr>
            <a:endParaRPr lang="en-US" sz="980" b="1" dirty="0">
              <a:solidFill>
                <a:srgbClr val="0000CC"/>
              </a:solidFill>
              <a:latin typeface="Calibri"/>
              <a:cs typeface="Arial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en-US" sz="980" b="1" dirty="0">
                <a:solidFill>
                  <a:srgbClr val="0000CC"/>
                </a:solidFill>
                <a:latin typeface="Calibri"/>
                <a:cs typeface="Arial" charset="0"/>
              </a:rPr>
              <a:t>HOW TO DO:-  </a:t>
            </a:r>
            <a:r>
              <a:rPr lang="en-US" sz="980" b="1" dirty="0">
                <a:latin typeface="Calibri" pitchFamily="34" charset="0"/>
                <a:cs typeface="Calibri" pitchFamily="34" charset="0"/>
              </a:rPr>
              <a:t>N.A</a:t>
            </a:r>
          </a:p>
          <a:p>
            <a:pPr>
              <a:defRPr/>
            </a:pPr>
            <a:endParaRPr lang="en-US" sz="980" dirty="0">
              <a:latin typeface="Arial" charset="0"/>
              <a:cs typeface="Arial" charset="0"/>
            </a:endParaRP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2932642" y="234952"/>
            <a:ext cx="380232" cy="24314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6228" name="Rounded Rectangle 95"/>
          <p:cNvSpPr>
            <a:spLocks noChangeArrowheads="1"/>
          </p:cNvSpPr>
          <p:nvPr/>
        </p:nvSpPr>
        <p:spPr bwMode="auto">
          <a:xfrm>
            <a:off x="7093162" y="1363663"/>
            <a:ext cx="782320" cy="269010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98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975485" y="4960938"/>
            <a:ext cx="2844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98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ROOT CAUSE :- </a:t>
            </a:r>
            <a:r>
              <a:rPr lang="en-US" sz="980" dirty="0">
                <a:latin typeface="Calibri" pitchFamily="34" charset="0"/>
                <a:cs typeface="Arial" charset="0"/>
              </a:rPr>
              <a:t>Low  &amp; High combination cycle time Product machine Arrangement in Lay Out.</a:t>
            </a: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  <a:p>
            <a:pPr>
              <a:defRPr/>
            </a:pPr>
            <a:endParaRPr lang="en-US" altLang="en-US" sz="980" dirty="0">
              <a:latin typeface="Calibri" pitchFamily="34" charset="0"/>
              <a:cs typeface="Arial" charset="0"/>
            </a:endParaRPr>
          </a:p>
        </p:txBody>
      </p:sp>
      <p:sp>
        <p:nvSpPr>
          <p:cNvPr id="10318" name="Oval 3"/>
          <p:cNvSpPr>
            <a:spLocks noChangeArrowheads="1"/>
          </p:cNvSpPr>
          <p:nvPr/>
        </p:nvSpPr>
        <p:spPr bwMode="auto">
          <a:xfrm>
            <a:off x="2652607" y="1905001"/>
            <a:ext cx="463762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7875482" y="6096000"/>
            <a:ext cx="211878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7875482" y="6096000"/>
            <a:ext cx="21336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98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0" name="Rectangle 73"/>
          <p:cNvSpPr>
            <a:spLocks noChangeArrowheads="1"/>
          </p:cNvSpPr>
          <p:nvPr/>
        </p:nvSpPr>
        <p:spPr bwMode="auto">
          <a:xfrm>
            <a:off x="9794240" y="6096002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Comple</a:t>
            </a:r>
          </a:p>
          <a:p>
            <a:pPr algn="ctr">
              <a:defRPr/>
            </a:pPr>
            <a:r>
              <a:rPr lang="en-US" altLang="en-US" sz="980" b="1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te</a:t>
            </a: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0323" name="Oval 2"/>
          <p:cNvSpPr>
            <a:spLocks noChangeArrowheads="1"/>
          </p:cNvSpPr>
          <p:nvPr/>
        </p:nvSpPr>
        <p:spPr bwMode="auto">
          <a:xfrm>
            <a:off x="2397762" y="2112965"/>
            <a:ext cx="25484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24" name="Oval 3"/>
          <p:cNvSpPr>
            <a:spLocks noChangeArrowheads="1"/>
          </p:cNvSpPr>
          <p:nvPr/>
        </p:nvSpPr>
        <p:spPr bwMode="auto">
          <a:xfrm>
            <a:off x="5882642" y="2276476"/>
            <a:ext cx="485987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25" name="Oval 5"/>
          <p:cNvSpPr>
            <a:spLocks noChangeArrowheads="1"/>
          </p:cNvSpPr>
          <p:nvPr/>
        </p:nvSpPr>
        <p:spPr bwMode="auto">
          <a:xfrm>
            <a:off x="5313683" y="2276476"/>
            <a:ext cx="9630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7875482" y="1752600"/>
            <a:ext cx="120904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cxnSp>
        <p:nvCxnSpPr>
          <p:cNvPr id="10327" name="Straight Connector 7"/>
          <p:cNvCxnSpPr>
            <a:cxnSpLocks noChangeShapeType="1"/>
          </p:cNvCxnSpPr>
          <p:nvPr/>
        </p:nvCxnSpPr>
        <p:spPr bwMode="auto">
          <a:xfrm>
            <a:off x="2757805" y="1979615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0328" name="Straight Connector 12"/>
          <p:cNvCxnSpPr>
            <a:cxnSpLocks noChangeShapeType="1"/>
          </p:cNvCxnSpPr>
          <p:nvPr/>
        </p:nvCxnSpPr>
        <p:spPr bwMode="auto">
          <a:xfrm>
            <a:off x="5029200" y="2590802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329" name="Rounded Rectangle 15"/>
          <p:cNvSpPr>
            <a:spLocks noChangeArrowheads="1"/>
          </p:cNvSpPr>
          <p:nvPr/>
        </p:nvSpPr>
        <p:spPr bwMode="auto">
          <a:xfrm>
            <a:off x="5100320" y="2738439"/>
            <a:ext cx="213360" cy="387191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cxnSp>
        <p:nvCxnSpPr>
          <p:cNvPr id="10330" name="Straight Arrow Connector 17"/>
          <p:cNvCxnSpPr>
            <a:cxnSpLocks noChangeShapeType="1"/>
          </p:cNvCxnSpPr>
          <p:nvPr/>
        </p:nvCxnSpPr>
        <p:spPr bwMode="auto">
          <a:xfrm>
            <a:off x="5086985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10331" name="Straight Connector 30"/>
          <p:cNvCxnSpPr>
            <a:cxnSpLocks noChangeShapeType="1"/>
            <a:endCxn id="10329" idx="2"/>
          </p:cNvCxnSpPr>
          <p:nvPr/>
        </p:nvCxnSpPr>
        <p:spPr bwMode="auto">
          <a:xfrm>
            <a:off x="5100320" y="2590801"/>
            <a:ext cx="106680" cy="534829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332" name="Oval 5"/>
          <p:cNvSpPr>
            <a:spLocks noChangeArrowheads="1"/>
          </p:cNvSpPr>
          <p:nvPr/>
        </p:nvSpPr>
        <p:spPr bwMode="auto">
          <a:xfrm>
            <a:off x="2184403" y="2057401"/>
            <a:ext cx="518583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333" name="Oval 6"/>
          <p:cNvSpPr>
            <a:spLocks noChangeArrowheads="1"/>
          </p:cNvSpPr>
          <p:nvPr/>
        </p:nvSpPr>
        <p:spPr bwMode="auto">
          <a:xfrm>
            <a:off x="2113281" y="2152651"/>
            <a:ext cx="771949" cy="519351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106" name="Rectangle 73"/>
          <p:cNvSpPr>
            <a:spLocks noChangeArrowheads="1"/>
          </p:cNvSpPr>
          <p:nvPr/>
        </p:nvSpPr>
        <p:spPr bwMode="auto">
          <a:xfrm>
            <a:off x="8088842" y="6094415"/>
            <a:ext cx="42672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All 04</a:t>
            </a:r>
          </a:p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FRD</a:t>
            </a:r>
          </a:p>
        </p:txBody>
      </p:sp>
      <p:sp>
        <p:nvSpPr>
          <p:cNvPr id="107" name="Rectangle 73"/>
          <p:cNvSpPr>
            <a:spLocks noChangeArrowheads="1"/>
          </p:cNvSpPr>
          <p:nvPr/>
        </p:nvSpPr>
        <p:spPr bwMode="auto">
          <a:xfrm>
            <a:off x="8522971" y="6094415"/>
            <a:ext cx="49043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15.5.16</a:t>
            </a:r>
          </a:p>
        </p:txBody>
      </p:sp>
      <p:sp>
        <p:nvSpPr>
          <p:cNvPr id="108" name="Rectangle 73"/>
          <p:cNvSpPr>
            <a:spLocks noChangeArrowheads="1"/>
          </p:cNvSpPr>
          <p:nvPr/>
        </p:nvSpPr>
        <p:spPr bwMode="auto">
          <a:xfrm>
            <a:off x="9013402" y="6099177"/>
            <a:ext cx="780838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98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SC</a:t>
            </a:r>
          </a:p>
        </p:txBody>
      </p:sp>
      <p:sp>
        <p:nvSpPr>
          <p:cNvPr id="10337" name="Rectangle 48"/>
          <p:cNvSpPr>
            <a:spLocks noChangeArrowheads="1"/>
          </p:cNvSpPr>
          <p:nvPr/>
        </p:nvSpPr>
        <p:spPr bwMode="auto">
          <a:xfrm>
            <a:off x="9084522" y="1295400"/>
            <a:ext cx="1136438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840">
                <a:solidFill>
                  <a:srgbClr val="000000"/>
                </a:solidFill>
                <a:latin typeface="Calibri" panose="020F0502020204030204" pitchFamily="34" charset="0"/>
              </a:rPr>
              <a:t>1operator for 2machine</a:t>
            </a:r>
          </a:p>
        </p:txBody>
      </p:sp>
      <p:pic>
        <p:nvPicPr>
          <p:cNvPr id="10338" name="Picture 100" descr="C:\Users\prod108\Desktop\Photo April-2016 to June-2016\20160804_15293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46" t="4630" r="9143" b="24384"/>
          <a:stretch>
            <a:fillRect/>
          </a:stretch>
        </p:blipFill>
        <p:spPr bwMode="auto">
          <a:xfrm>
            <a:off x="3206750" y="2112964"/>
            <a:ext cx="1537970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9" name="Picture 101" descr="C:\Users\prod108\Desktop\Photo April-2016 to June-2016\20160804_15301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880"/>
          <a:stretch>
            <a:fillRect/>
          </a:stretch>
        </p:blipFill>
        <p:spPr bwMode="auto">
          <a:xfrm>
            <a:off x="2003639" y="2087563"/>
            <a:ext cx="162094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" name="Rectangle 55"/>
          <p:cNvSpPr>
            <a:spLocks noChangeArrowheads="1"/>
          </p:cNvSpPr>
          <p:nvPr/>
        </p:nvSpPr>
        <p:spPr bwMode="auto">
          <a:xfrm>
            <a:off x="7875482" y="2514600"/>
            <a:ext cx="2345478" cy="223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98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2" name="Rectangle 1"/>
          <p:cNvSpPr/>
          <p:nvPr/>
        </p:nvSpPr>
        <p:spPr>
          <a:xfrm>
            <a:off x="1996202" y="3313571"/>
            <a:ext cx="1122422" cy="20730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47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Brother machine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3876435" y="3313571"/>
            <a:ext cx="851515" cy="20730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47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FRD machine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4901008" y="3381833"/>
            <a:ext cx="851515" cy="20730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47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cs typeface="Arial" charset="0"/>
              </a:rPr>
              <a:t>FRD machine</a:t>
            </a:r>
          </a:p>
        </p:txBody>
      </p:sp>
      <p:pic>
        <p:nvPicPr>
          <p:cNvPr id="10344" name="Picture 9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803" y="1695452"/>
            <a:ext cx="1244600" cy="1901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8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Widescreen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Shrikant Kulkarni</dc:creator>
  <cp:lastModifiedBy>Shrikant Kulkarni</cp:lastModifiedBy>
  <cp:revision>1</cp:revision>
  <dcterms:created xsi:type="dcterms:W3CDTF">2016-10-25T06:59:53Z</dcterms:created>
  <dcterms:modified xsi:type="dcterms:W3CDTF">2016-10-25T07:00:05Z</dcterms:modified>
</cp:coreProperties>
</file>